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809" r:id="rId5"/>
    <p:sldMasterId id="2147483897" r:id="rId6"/>
  </p:sldMasterIdLst>
  <p:notesMasterIdLst>
    <p:notesMasterId r:id="rId16"/>
  </p:notesMasterIdLst>
  <p:sldIdLst>
    <p:sldId id="299" r:id="rId7"/>
    <p:sldId id="256" r:id="rId8"/>
    <p:sldId id="257" r:id="rId9"/>
    <p:sldId id="258" r:id="rId10"/>
    <p:sldId id="264" r:id="rId11"/>
    <p:sldId id="310" r:id="rId12"/>
    <p:sldId id="265" r:id="rId13"/>
    <p:sldId id="259" r:id="rId14"/>
    <p:sldId id="309" r:id="rId15"/>
  </p:sldIdLst>
  <p:sldSz cx="12192000" cy="6858000"/>
  <p:notesSz cx="6858000" cy="9144000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/>
        </p14:section>
        <p14:section name="Content Slides" id="{05C53EB9-C633-4D6D-B3BC-F573E1DB951E}">
          <p14:sldIdLst>
            <p14:sldId id="299"/>
            <p14:sldId id="256"/>
            <p14:sldId id="257"/>
            <p14:sldId id="258"/>
            <p14:sldId id="264"/>
            <p14:sldId id="310"/>
            <p14:sldId id="265"/>
            <p14:sldId id="259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4D937-6837-0D10-82B4-23B06B5F81C5}" name="Russell-Furlong, Reuben" initials="RR" userId="S::RRFurlong@qa.com::e9d87ac5-24fc-4c54-94e2-a648512f304f" providerId="AD"/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3C4CE-398A-3D94-59E4-D3A95BFCB5FC}" v="1" dt="2025-04-17T11:00:19.919"/>
    <p1510:client id="{AA1E8737-A1C0-A00E-CCA2-244F708A42C0}" v="9" dt="2025-04-17T08:26:43.44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33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2694" y="-3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2.fntdata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16/11/2025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94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1_Fluid_Font.html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2_Container_Width_Adaptation.html" TargetMode="Externa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6_Image_Adaptation.html" TargetMode="Externa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6a_Image_Adaptation.html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7-Progressive_Enhancement_Using_Code.html" TargetMode="Externa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mikebaradaran.github.io/mod2_labs/3_Stacking_Containers.html" TargetMode="Externa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4D79-CFC0-C4F4-AD12-F13DBCAB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Responsive Design &amp; Modern CSS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Teaching Deck by Mike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Fluid Typography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10800000" cy="4753753"/>
          </a:xfrm>
        </p:spPr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💡 Heading scales with viewport width using clamp().</a:t>
            </a:r>
            <a:br>
              <a:rPr lang="en-GB" b="1" dirty="0"/>
            </a:br>
            <a:r>
              <a:rPr lang="en-GB" dirty="0"/>
              <a:t>Text that scales smoothly across screen sizes</a:t>
            </a:r>
            <a:br>
              <a:rPr lang="en-GB" dirty="0"/>
            </a:br>
            <a:r>
              <a:rPr lang="en-GB" dirty="0"/>
              <a:t>no media queries needed.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DB82C-E8B9-0CC6-E90A-66D454ED4340}"/>
              </a:ext>
            </a:extLst>
          </p:cNvPr>
          <p:cNvSpPr txBox="1"/>
          <p:nvPr/>
        </p:nvSpPr>
        <p:spPr>
          <a:xfrm>
            <a:off x="443921" y="1872652"/>
            <a:ext cx="60974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clamp(1rem,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2vw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+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0.5rem,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2rem)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3600" b="1" dirty="0"/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en-GB" sz="3600" b="1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684933-F91C-593F-2BA5-4035555FADDB}"/>
              </a:ext>
            </a:extLst>
          </p:cNvPr>
          <p:cNvSpPr/>
          <p:nvPr/>
        </p:nvSpPr>
        <p:spPr>
          <a:xfrm>
            <a:off x="4386642" y="2534417"/>
            <a:ext cx="4035671" cy="1354125"/>
          </a:xfrm>
          <a:prstGeom prst="wedgeRoundRectCallout">
            <a:avLst>
              <a:gd name="adj1" fmla="val -31759"/>
              <a:gd name="adj2" fmla="val -59459"/>
              <a:gd name="adj3" fmla="val 16667"/>
            </a:avLst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go below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1rem</a:t>
            </a:r>
            <a:r>
              <a:rPr lang="en-US" altLang="en-US" sz="1200" dirty="0">
                <a:solidFill>
                  <a:schemeClr val="tx1"/>
                </a:solidFill>
              </a:rPr>
              <a:t> (the minimum).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It will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scale dynamically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based on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2vw + 0.5rem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br>
              <a:rPr lang="en-US" altLang="en-US" sz="1200" dirty="0">
                <a:solidFill>
                  <a:schemeClr val="tx1"/>
                </a:solidFill>
              </a:rPr>
            </a:br>
            <a:r>
              <a:rPr lang="en-US" altLang="en-US" sz="1100" dirty="0">
                <a:solidFill>
                  <a:schemeClr val="tx1"/>
                </a:solidFill>
              </a:rPr>
              <a:t>(the preferred or fluid value, which depends on viewport width)</a:t>
            </a: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exceed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2rem</a:t>
            </a:r>
            <a:r>
              <a:rPr lang="en-US" altLang="en-US" sz="1200" dirty="0">
                <a:solidFill>
                  <a:schemeClr val="tx1"/>
                </a:solidFill>
              </a:rPr>
              <a:t> (the maximum).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64A46-82D9-0DD2-086A-E260B475C644}"/>
              </a:ext>
            </a:extLst>
          </p:cNvPr>
          <p:cNvSpPr txBox="1"/>
          <p:nvPr/>
        </p:nvSpPr>
        <p:spPr>
          <a:xfrm>
            <a:off x="6028288" y="4602972"/>
            <a:ext cx="4788049" cy="83099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Keeps text readable on any device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Creates a polished, consistent look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Demonstrates core principles of responsive design</a:t>
            </a:r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B37036D0-DEDC-19ED-57F7-4E48D93C2A51}"/>
              </a:ext>
            </a:extLst>
          </p:cNvPr>
          <p:cNvSpPr/>
          <p:nvPr/>
        </p:nvSpPr>
        <p:spPr>
          <a:xfrm>
            <a:off x="11054862" y="6236677"/>
            <a:ext cx="574430" cy="468923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Container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033105" cy="4061405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Resize container; </a:t>
            </a:r>
            <a:r>
              <a:rPr lang="en-GB" dirty="0"/>
              <a:t> </a:t>
            </a:r>
            <a:r>
              <a:rPr dirty="0"/>
              <a:t>background changes at 400px.</a:t>
            </a:r>
            <a:br>
              <a:rPr lang="en-GB" dirty="0"/>
            </a:br>
            <a:r>
              <a:rPr lang="en-GB" dirty="0"/>
              <a:t>	Style elements based on their container’s width, not the entire viewport.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1B7FD-55D3-816D-8B89-54B18F8A2844}"/>
              </a:ext>
            </a:extLst>
          </p:cNvPr>
          <p:cNvSpPr txBox="1"/>
          <p:nvPr/>
        </p:nvSpPr>
        <p:spPr>
          <a:xfrm>
            <a:off x="569302" y="1601179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.wrapper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container-type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inline-size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#d8f5d0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C1B42-2BE8-A7C3-75CB-54EE5B9B3530}"/>
              </a:ext>
            </a:extLst>
          </p:cNvPr>
          <p:cNvSpPr txBox="1"/>
          <p:nvPr/>
        </p:nvSpPr>
        <p:spPr>
          <a:xfrm>
            <a:off x="2089673" y="5326278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Components respond to their own space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Encourages modular, reusable design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Reduces reliance on global media queries</a:t>
            </a:r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B5552069-B6F1-DE2C-190F-C29D7E89E69B}"/>
              </a:ext>
            </a:extLst>
          </p:cNvPr>
          <p:cNvSpPr/>
          <p:nvPr/>
        </p:nvSpPr>
        <p:spPr>
          <a:xfrm>
            <a:off x="11243921" y="6249608"/>
            <a:ext cx="490879" cy="432546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296743" y="1733109"/>
            <a:ext cx="10790358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  <a:br>
              <a:rPr lang="en-GB" dirty="0"/>
            </a:br>
            <a:r>
              <a:rPr lang="en-GB" dirty="0"/>
              <a:t>       Serve different image sizes based on the viewport </a:t>
            </a:r>
            <a:br>
              <a:rPr lang="en-GB" dirty="0"/>
            </a:br>
            <a:r>
              <a:rPr lang="en-GB" dirty="0"/>
              <a:t>           width for better performance and display quality.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B6EF87-2511-6A9E-D23E-A10BE0A614FD}"/>
              </a:ext>
            </a:extLst>
          </p:cNvPr>
          <p:cNvSpPr txBox="1"/>
          <p:nvPr/>
        </p:nvSpPr>
        <p:spPr>
          <a:xfrm>
            <a:off x="82062" y="1456904"/>
            <a:ext cx="12027879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&lt;picture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'(min-width:800px)'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'https://picsum.photos/1000/300?random=1'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'(min-width:500px)'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'https://picsum.photos/700/300?random=2'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src=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'https://picsum.photos/400/300?random=3'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style=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'width:100%;border-radius:8px;'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&lt;/picture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Image Adaptation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4AE85-31D3-C8C8-E2C0-0E0CD0504570}"/>
              </a:ext>
            </a:extLst>
          </p:cNvPr>
          <p:cNvSpPr txBox="1"/>
          <p:nvPr/>
        </p:nvSpPr>
        <p:spPr>
          <a:xfrm>
            <a:off x="6096000" y="4518039"/>
            <a:ext cx="5556738" cy="147732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Optimizes loading time on mobile</a:t>
            </a:r>
          </a:p>
          <a:p>
            <a:pPr marL="342900" lvl="0" indent="-342900" rtl="0">
              <a:buFont typeface="Symbol" panose="05050102010706020507" pitchFamily="18" charset="2"/>
              <a:buChar char=""/>
            </a:pPr>
            <a:endParaRPr lang="en-GB" b="1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Ensures images look sharp on all devices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GB" b="1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b="1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Saves bandwidth and improves UX</a:t>
            </a:r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1B27E105-9AF6-9AD6-CED3-DCAA57682F3D}"/>
              </a:ext>
            </a:extLst>
          </p:cNvPr>
          <p:cNvSpPr/>
          <p:nvPr/>
        </p:nvSpPr>
        <p:spPr>
          <a:xfrm>
            <a:off x="11087101" y="6271846"/>
            <a:ext cx="565637" cy="39858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CEAC1-1934-4587-754E-B14D940A79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75373-3771-6B33-0EB9-A5382C1538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6743" y="1733109"/>
            <a:ext cx="10790358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  <a:br>
              <a:rPr lang="en-GB" dirty="0"/>
            </a:br>
            <a:r>
              <a:rPr lang="en-GB" dirty="0"/>
              <a:t>       Serve different image sizes based on the viewport </a:t>
            </a:r>
            <a:br>
              <a:rPr lang="en-GB" dirty="0"/>
            </a:br>
            <a:r>
              <a:rPr lang="en-GB" dirty="0"/>
              <a:t>           width for better performance and display quality.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C9778F-BD23-23CA-1A75-B72EBA82BF59}"/>
              </a:ext>
            </a:extLst>
          </p:cNvPr>
          <p:cNvSpPr txBox="1"/>
          <p:nvPr/>
        </p:nvSpPr>
        <p:spPr>
          <a:xfrm>
            <a:off x="82062" y="1456904"/>
            <a:ext cx="12027879" cy="4524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picture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Large screens (&gt;=800px)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="(min-width: 800px)"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srcset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="https://images.unsplash.com/photo-1506748686214-e9df14d4d9d0?crop=entropy&amp;cs=tinysrgb&amp;fit=max&amp;h=300&amp;w=1000"&gt;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Medium screens (500px–799px)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source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media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="(min-width: 500px)"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srcset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="https://images.unsplash.com/photo-1506748686214-e9df14d4d9d0?crop=entropy&amp;cs=tinysrgb&amp;fit=max&amp;h=300&amp;w=700"&gt;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6400"/>
                </a:solidFill>
                <a:latin typeface="Consolas" panose="020B0609020204030204" pitchFamily="49" charset="0"/>
              </a:rPr>
              <a:t>&lt;!-- Small screens (&lt;500px) --&gt;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="https://images.unsplash.com/photo-1506748686214-e9df14d4d9d0?crop=entropy&amp;cs=tinysrgb&amp;fit=max&amp;h=300&amp;w=400"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="Responsive landscape"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800">
                <a:solidFill>
                  <a:srgbClr val="FF0000"/>
                </a:solidFill>
                <a:latin typeface="Consolas" panose="020B0609020204030204" pitchFamily="49" charset="0"/>
              </a:rPr>
              <a:t>border-radius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8px</a:t>
            </a:r>
            <a:r>
              <a:rPr lang="en-GB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GB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>
                <a:solidFill>
                  <a:srgbClr val="800000"/>
                </a:solidFill>
                <a:latin typeface="Consolas" panose="020B0609020204030204" pitchFamily="49" charset="0"/>
              </a:rPr>
              <a:t>picture</a:t>
            </a:r>
            <a:r>
              <a:rPr lang="en-GB" sz="180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8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816D73-5F5F-AE68-00E1-43DD14C8F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1583956" cy="858985"/>
          </a:xfrm>
        </p:spPr>
        <p:txBody>
          <a:bodyPr/>
          <a:lstStyle/>
          <a:p>
            <a:r>
              <a:rPr dirty="0"/>
              <a:t>Image Adaptation</a:t>
            </a:r>
            <a:r>
              <a:rPr lang="en-GB" dirty="0"/>
              <a:t> - </a:t>
            </a:r>
            <a:r>
              <a:rPr lang="en-GB" sz="2400" b="0" dirty="0"/>
              <a:t>Same image served at different widths: 1000px, 700px, and 400px</a:t>
            </a:r>
            <a:endParaRPr dirty="0"/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A2A601E7-75D5-86BC-1E5A-E3E22CFA165F}"/>
              </a:ext>
            </a:extLst>
          </p:cNvPr>
          <p:cNvSpPr/>
          <p:nvPr/>
        </p:nvSpPr>
        <p:spPr>
          <a:xfrm>
            <a:off x="11087101" y="6271846"/>
            <a:ext cx="565637" cy="39858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960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Progressive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Flex layout applied dynamically </a:t>
            </a:r>
            <a:br>
              <a:rPr lang="en-GB" dirty="0"/>
            </a:br>
            <a:r>
              <a:rPr lang="en-GB" dirty="0"/>
              <a:t>	</a:t>
            </a:r>
            <a:r>
              <a:rPr dirty="0"/>
              <a:t>on larger screens.</a:t>
            </a: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2669B-922D-72E0-4273-DAFC7D1D0744}"/>
              </a:ext>
            </a:extLst>
          </p:cNvPr>
          <p:cNvSpPr txBox="1"/>
          <p:nvPr/>
        </p:nvSpPr>
        <p:spPr>
          <a:xfrm>
            <a:off x="443921" y="1635680"/>
            <a:ext cx="6695433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/>
              <a:t>enhance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window.innerWidth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700) {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'flex'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cards.style.overflowX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'auto'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 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'block'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window</a:t>
            </a:r>
            <a:r>
              <a:rPr lang="en-GB" b="1" dirty="0" err="1"/>
              <a:t>.addEventListener</a:t>
            </a:r>
            <a:r>
              <a:rPr lang="en-GB" b="1" dirty="0"/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'resize'</a:t>
            </a:r>
            <a:r>
              <a:rPr lang="en-GB" b="1" dirty="0"/>
              <a:t>, enhance);</a:t>
            </a:r>
            <a:endParaRPr lang="en-GB" dirty="0"/>
          </a:p>
          <a:p>
            <a:r>
              <a:rPr lang="en-GB" b="1" dirty="0"/>
              <a:t>enhance();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C3B5-7D3A-28FC-FE1C-8442A02DE50B}"/>
              </a:ext>
            </a:extLst>
          </p:cNvPr>
          <p:cNvSpPr txBox="1"/>
          <p:nvPr/>
        </p:nvSpPr>
        <p:spPr>
          <a:xfrm>
            <a:off x="5379337" y="1870984"/>
            <a:ext cx="6695433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  <a:t>How it works:</a:t>
            </a:r>
            <a:b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</a:b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Switches layout between block and flex with horizontal scroll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  <a:cs typeface="Times New Roman" panose="02020603050405020304" pitchFamily="18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Responds to window resize events in real time</a:t>
            </a: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 </a:t>
            </a:r>
            <a:endParaRPr lang="en-GB" sz="1600" dirty="0"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  <a:t>Why it matters:</a:t>
            </a:r>
          </a:p>
          <a:p>
            <a:pPr>
              <a:buNone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Allows custom behaviour beyond CSS-only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Enhances UX for interactive or dynamic layouts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ea typeface="Droid Sans Fallback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Complements responsive CSS techniques like @media and @container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</p:txBody>
      </p:sp>
      <p:sp>
        <p:nvSpPr>
          <p:cNvPr id="7" name="Action Button: Go Forward or Next 6">
            <a:hlinkClick r:id="rId2" highlightClick="1"/>
            <a:extLst>
              <a:ext uri="{FF2B5EF4-FFF2-40B4-BE49-F238E27FC236}">
                <a16:creationId xmlns:a16="http://schemas.microsoft.com/office/drawing/2014/main" id="{F52D340D-6CB6-734B-B404-C0652936E10E}"/>
              </a:ext>
            </a:extLst>
          </p:cNvPr>
          <p:cNvSpPr/>
          <p:nvPr/>
        </p:nvSpPr>
        <p:spPr>
          <a:xfrm>
            <a:off x="11087101" y="6271846"/>
            <a:ext cx="565637" cy="39858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Cards adapt independently when </a:t>
            </a:r>
            <a:br>
              <a:rPr lang="en-GB" dirty="0"/>
            </a:br>
            <a:r>
              <a:rPr lang="en-GB" dirty="0"/>
              <a:t>       </a:t>
            </a:r>
            <a:r>
              <a:rPr dirty="0"/>
              <a:t>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542924" y="1733108"/>
            <a:ext cx="72822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6B85F-1C82-B813-8F3B-AE7C161A32CD}"/>
              </a:ext>
            </a:extLst>
          </p:cNvPr>
          <p:cNvSpPr txBox="1"/>
          <p:nvPr/>
        </p:nvSpPr>
        <p:spPr>
          <a:xfrm>
            <a:off x="4459908" y="4612513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flow to new rows as needed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design without media queries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Keeps a neat layout on all screen sizes</a:t>
            </a:r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EF68F321-687E-C86C-A5FD-EF84049E25A7}"/>
              </a:ext>
            </a:extLst>
          </p:cNvPr>
          <p:cNvSpPr/>
          <p:nvPr/>
        </p:nvSpPr>
        <p:spPr>
          <a:xfrm>
            <a:off x="11087101" y="6271846"/>
            <a:ext cx="565637" cy="39858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8B1E-14EE-7773-0ADF-0162F7E71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/>
          <a:lstStyle/>
          <a:p>
            <a:r>
              <a:rPr lang="en-GB"/>
              <a:t>In this chapter, we reviewed: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526B3-0B20-7AC6-B314-C403BBFF89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4500" y="1733550"/>
            <a:ext cx="6678613" cy="682751"/>
          </a:xfr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create responsive CSS pages</a:t>
            </a:r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6963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7a5ef5-f60e-4918-a47e-25aad02606cf" xsi:nil="true"/>
    <lcf76f155ced4ddcb4097134ff3c332f xmlns="35c74202-6262-43ee-80e5-eb97de26119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2F3132CABD445856BE0F647982EB2" ma:contentTypeVersion="18" ma:contentTypeDescription="Create a new document." ma:contentTypeScope="" ma:versionID="758b67149e093cefa772ba6d6764bf3b">
  <xsd:schema xmlns:xsd="http://www.w3.org/2001/XMLSchema" xmlns:xs="http://www.w3.org/2001/XMLSchema" xmlns:p="http://schemas.microsoft.com/office/2006/metadata/properties" xmlns:ns2="35c74202-6262-43ee-80e5-eb97de261190" xmlns:ns3="ae7a5ef5-f60e-4918-a47e-25aad02606cf" targetNamespace="http://schemas.microsoft.com/office/2006/metadata/properties" ma:root="true" ma:fieldsID="643c63e2d433614102d520467f71bbd6" ns2:_="" ns3:_="">
    <xsd:import namespace="35c74202-6262-43ee-80e5-eb97de261190"/>
    <xsd:import namespace="ae7a5ef5-f60e-4918-a47e-25aad0260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c74202-6262-43ee-80e5-eb97de261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a5ef5-f60e-4918-a47e-25aad0260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0f66dd-f8d3-45b8-b695-4c91ef7551e9}" ma:internalName="TaxCatchAll" ma:showField="CatchAllData" ma:web="ae7a5ef5-f60e-4918-a47e-25aad02606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http://purl.org/dc/terms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ae7a5ef5-f60e-4918-a47e-25aad02606cf"/>
    <ds:schemaRef ds:uri="http://schemas.microsoft.com/office/infopath/2007/PartnerControls"/>
    <ds:schemaRef ds:uri="http://schemas.openxmlformats.org/package/2006/metadata/core-properties"/>
    <ds:schemaRef ds:uri="35c74202-6262-43ee-80e5-eb97de261190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3BE4F-40D7-4F21-8D3B-87ABF1CDE51D}">
  <ds:schemaRefs>
    <ds:schemaRef ds:uri="35c74202-6262-43ee-80e5-eb97de261190"/>
    <ds:schemaRef ds:uri="ae7a5ef5-f60e-4918-a47e-25aad02606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790</Words>
  <Application>Microsoft Office PowerPoint</Application>
  <PresentationFormat>Widescreen</PresentationFormat>
  <Paragraphs>156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Consolas</vt:lpstr>
      <vt:lpstr>Figtree</vt:lpstr>
      <vt:lpstr>Calibri</vt:lpstr>
      <vt:lpstr>Arial</vt:lpstr>
      <vt:lpstr>Aptos</vt:lpstr>
      <vt:lpstr>Symbol</vt:lpstr>
      <vt:lpstr>Arial Unicode MS</vt:lpstr>
      <vt:lpstr>Cover Slides - Business/Marketing</vt:lpstr>
      <vt:lpstr>Divider Slides</vt:lpstr>
      <vt:lpstr>Purple Module</vt:lpstr>
      <vt:lpstr>Responsive Web development</vt:lpstr>
      <vt:lpstr>Responsive Design &amp; Modern CSS Concepts</vt:lpstr>
      <vt:lpstr>Fluid Typography</vt:lpstr>
      <vt:lpstr>Container Queries</vt:lpstr>
      <vt:lpstr>Image Adaptation</vt:lpstr>
      <vt:lpstr>Image Adaptation - Same image served at different widths: 1000px, 700px, and 400px</vt:lpstr>
      <vt:lpstr>Progressive Enhancement</vt:lpstr>
      <vt:lpstr>Stacking Containers</vt:lpstr>
      <vt:lpstr>In this chapter, we reviewed:</vt:lpstr>
    </vt:vector>
  </TitlesOfParts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17</cp:revision>
  <dcterms:created xsi:type="dcterms:W3CDTF">2024-06-24T11:44:08Z</dcterms:created>
  <dcterms:modified xsi:type="dcterms:W3CDTF">2025-11-16T21:50:38Z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0x010100A7F2F3132CABD445856BE0F647982EB2</vt:lpwstr>
  </property>
  <property fmtid="{D5CDD505-2E9C-101B-9397-08002B2CF9AE}" pid="3" name="MediaServiceImageTags">
    <vt:lpwstr/>
  </property>
</Properties>
</file>